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0" r:id="rId5"/>
    <p:sldId id="278" r:id="rId6"/>
    <p:sldId id="279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6" r:id="rId16"/>
    <p:sldId id="275" r:id="rId17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642"/>
    <a:srgbClr val="DAE3F3"/>
    <a:srgbClr val="D0EEFC"/>
    <a:srgbClr val="228DC0"/>
    <a:srgbClr val="F3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501" autoAdjust="0"/>
  </p:normalViewPr>
  <p:slideViewPr>
    <p:cSldViewPr>
      <p:cViewPr varScale="1">
        <p:scale>
          <a:sx n="90" d="100"/>
          <a:sy n="90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8215E74-04E4-43EF-DE80-DB70F0D18C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8" tIns="45754" rIns="91508" bIns="45754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BFB28F3-C81C-8D1B-DB15-B7380F03C47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33475" y="677863"/>
            <a:ext cx="4718050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96D2A1-0A23-B79B-5C01-5357B996ED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440238"/>
            <a:ext cx="5143500" cy="414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8" tIns="45754" rIns="91508" bIns="45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7822FBE-1C04-1759-AD24-13A84FBFA2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2994025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8" tIns="45754" rIns="91508" bIns="45754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323AC61-A6BA-1DD8-0881-3F548FE85D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4025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8" tIns="45754" rIns="91508" bIns="45754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FEBE27C-6850-EE58-6D76-9FDBA74AA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07450"/>
            <a:ext cx="2994025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08" tIns="45754" rIns="91508" bIns="4575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811422-7CD1-4759-8B2B-CC222EA46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DE91F83-EB1E-83EA-A28C-99AE0F8ED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0C045C-B5D9-4BB6-A78A-75A27582FA22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42BBEAD-688B-9D32-3196-FFA22A650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BADEF1A-5EC3-397B-5FF9-115676C09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10402A4-AF81-1EFC-B82E-90C0E32E1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F4C96DE-7B3B-54D9-B848-7C7F7BAF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BED8594-6124-3F06-6C02-2EB724BFE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7AE740-0652-47D1-94E2-4A645A4DEA1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BA939FE-DFF8-777B-1531-6CFBF27B2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756573-80CA-4255-998A-DF9B47DB102E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110A6FC-567A-8538-3D2C-18D6387B3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448E20B-D09F-C777-695A-9F0AF357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8A66401-DD65-FE5D-56EB-7EDBCB467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161F2A-3239-4D2F-A0B1-0167BF1C353B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EF69771-3C06-91A5-60B9-A87D82E7A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C009B72-D68E-29D6-3AC6-8A6CC8169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720E698-2AB1-99FA-B0CD-8E73ACA27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7CB42-A313-47C9-8CFC-904FB4B7E532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6C9D830-0BD6-62F3-C8A1-A7F551FD0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52E9A31-1E83-89C9-A912-80B0D84BB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9DFFDFE-E026-63F6-B1D1-3CE113231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9080D-0818-4DAE-A2B9-8E3C597DD0AC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6126D21-3381-9DB6-DCDC-D69DA4731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251B24B-DE35-1D84-5BC8-A043B4C59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B7DA00E-5FB7-03E8-D3FB-D52747535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66D142-3AF0-4052-803E-4F896C9997BA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4CB12FF-C668-B801-DED8-981977812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E6B94DA-CEC3-7595-CF04-7A6A9B0E4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3412754-B2C2-1F86-79D3-888919F12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849F3-D4FE-4C4A-83A2-94E145606CAC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9D20008-98C2-1286-6FF4-51D2046D8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AD33C71-6D9D-EF1C-4AB1-9104CAEFC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036E175-D424-6B58-F3C1-374DB3280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6D1FCC-9B53-44BC-9D08-F8F26EBD8EC0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79B2BCF-4BDB-CE3A-56B2-58BDCB476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C430A3-BCC4-FF99-0740-CFE54482A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DB2828D-CBEF-B4E7-8873-0E230EF50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B777913-D40E-6E57-4172-46385592F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E9DB007-A18F-37D4-BA35-290898AD1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8708-C6D0-4612-9E0B-EDF6C69BC5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ED89-AC3E-2DA1-7809-B41A5A32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AF70-B1DA-4D89-82AA-E40CB8AF6745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3B2D4-461B-C398-EB08-16D94A9F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FA8D-B739-651E-FDF7-BF4752C1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3840-B91F-4871-B5F9-B86B8361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7B2C2-F26B-8770-7A19-27317EE9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05E8-05DD-4CF9-8F1C-4A5440E2BE90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0011-EA7F-3FC3-62EE-7FF81799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11B9-9401-686F-9B43-CD10BB8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BBFA-B925-45BC-ABEB-B8C43E866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43720-0E33-44EF-22A6-A6F9EF09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5CA-5510-44F4-B5D1-A5C15DBE570F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212DC-F7B0-99E5-7DA6-E8617AC2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E279B-BDCD-6984-DE7D-8CD7B228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67A2-D3B3-4069-A5FC-880E6F05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8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F1E1-82DA-153D-F3E6-AA5E31F8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F205-047F-4E0B-BC95-5403FC5A89FE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7943-12C6-CBE0-089C-B9136F79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76A3-B266-E562-CBDB-8A8E6D46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47D6-1B3B-403B-A99C-0C1504A8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7740-53D4-61E2-6216-1A9AE8F5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7E45-8E56-468B-8CC8-A6FB6DD0C9A1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0F5F-B293-A075-6FB8-8AAFC6AD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B492-C01F-54AF-901C-EB4377A1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FF3E-4C68-4FD6-AFF5-89677B9B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1AA56-B619-A185-C68B-2642C894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DFCA-BE39-4054-9D96-59DF8E4AFA32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1D3D44-0FE9-ABF0-CB39-92145937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953B78-F914-1C64-980D-E3B30EEB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4DC7-CA0F-406B-8319-90E31D05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F67C24-66A2-AEF3-C811-805DC1EE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BD43-EE94-457F-A9CD-9279412C134E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1341C9-6027-154E-1D73-B87998AB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C53D6F-2F0A-7C5C-386B-0585227F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C8A-394C-41C7-BD98-EE1BE0C7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074C86-3805-4AFC-55A6-B13FE66C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052-56A8-4FAB-A09C-EC2A5A918783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D7341D-0C38-B977-4CDF-8F592833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F8F747-F358-86C3-4A0F-0E6CDD2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47A8-53A0-48C9-8497-FDA085E57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F4EE9A-9658-D186-AC8D-4C958B62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D461-A804-4B49-9D25-BE791DF5C809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B063DC-D352-3BEE-B7ED-97DAFEE0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E3A169-7D02-CCF5-4FE7-450408DF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FF1B-E683-4077-B406-0A799EAE0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1DF9A7-A32C-ED41-D0EF-E2165C5F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831D-CE35-4E4D-86D9-F7CB534A4B58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6A3B60-64C0-677F-BA26-B08907D8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C52BA8-7C24-81B5-8934-DB089DE1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D05C-75CC-49B1-A31A-F09C9FDF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BE3DAD-D035-F87C-7D5F-6212E7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DB93-251C-44B5-BD72-85B5347AD46B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D58A38-1A15-FF5E-16E5-95CA7F0D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BEC05-DBCD-9602-903C-60752A02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9465-F3DA-4272-8DBC-A49BC824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526106-5772-6C0B-B6CB-4D4C1EA2B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C8382D-8BCD-39EA-A122-C8734189F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3C55-0F5B-715C-E674-B39E27FE3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2028BE-6027-4A37-A975-CEF03267270B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AAE2-E716-989D-A10E-266B7DBD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AA304-08B1-AF22-6B21-94269F7C3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6BE4CA-5832-460C-AF78-5357EB1BF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B8AA3-92E9-FB1F-C96B-7CA3B7658979}"/>
              </a:ext>
            </a:extLst>
          </p:cNvPr>
          <p:cNvSpPr/>
          <p:nvPr/>
        </p:nvSpPr>
        <p:spPr>
          <a:xfrm>
            <a:off x="266700" y="304800"/>
            <a:ext cx="8610600" cy="624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F8163AB7-CC0C-CE30-2E3D-34672A48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38313"/>
            <a:ext cx="6553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Veterans of Foreign Militaries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CB11FB2F-0FC8-B020-3EFE-ADF29BFC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</a:rPr>
              <a:t>Certificates of Recognition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D679C-9A7F-2D2F-E424-426470965CC0}"/>
              </a:ext>
            </a:extLst>
          </p:cNvPr>
          <p:cNvSpPr txBox="1"/>
          <p:nvPr/>
        </p:nvSpPr>
        <p:spPr>
          <a:xfrm>
            <a:off x="895350" y="3128963"/>
            <a:ext cx="7353300" cy="2430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This PowerPoint deck includes template Certificates of Recognition for WHV partner use to recognize the service of Veterans of Foreign Militaries.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How to use this resource: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Select the certificate most appropriate to the patient and/or family member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Update the certificate with the recipient’s name and your organization’s name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Edit the template to include your organization’s logo and the flag of the nation’s military the Veteran served in. You may copy the nation’s flag and terminology from the Flag &amp; Terminology Key and paste into the chosen certificate. 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C341D6-AC2D-B8CC-CC7F-9261F6C4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  <p:pic>
        <p:nvPicPr>
          <p:cNvPr id="3079" name="Picture 15" descr="A blue and grey letter on a black background&#10;&#10;Description automatically generated">
            <a:extLst>
              <a:ext uri="{FF2B5EF4-FFF2-40B4-BE49-F238E27FC236}">
                <a16:creationId xmlns:a16="http://schemas.microsoft.com/office/drawing/2014/main" id="{84AA474C-4F19-C1F4-0D2B-F0322633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2125"/>
            <a:ext cx="2400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6">
            <a:extLst>
              <a:ext uri="{FF2B5EF4-FFF2-40B4-BE49-F238E27FC236}">
                <a16:creationId xmlns:a16="http://schemas.microsoft.com/office/drawing/2014/main" id="{B600BC2C-312F-D821-4E0D-EE0A33CC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5761038"/>
            <a:ext cx="735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For more information, please view the Veteran of Foreign Military Fact Sheet.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08773-714E-88C8-DADA-CD22BD02E2A6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6B6BFDC-1B12-926E-EB11-B99A4366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2334AF51-C77B-5008-7AD0-F02FCBC5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10">
            <a:extLst>
              <a:ext uri="{FF2B5EF4-FFF2-40B4-BE49-F238E27FC236}">
                <a16:creationId xmlns:a16="http://schemas.microsoft.com/office/drawing/2014/main" id="{15098B7A-27DE-8505-A1BB-E43483D9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20C00394-5D3E-E29A-04FE-422330C7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EBD98188-5955-DCA8-AAD5-A0B02DF1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18440" name="Rectangle 48">
            <a:extLst>
              <a:ext uri="{FF2B5EF4-FFF2-40B4-BE49-F238E27FC236}">
                <a16:creationId xmlns:a16="http://schemas.microsoft.com/office/drawing/2014/main" id="{7DBF2222-786B-E055-CD2F-876183AAD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18441" name="Rectangle 51">
            <a:extLst>
              <a:ext uri="{FF2B5EF4-FFF2-40B4-BE49-F238E27FC236}">
                <a16:creationId xmlns:a16="http://schemas.microsoft.com/office/drawing/2014/main" id="{0B780A2F-409F-68FF-B022-E8E36ADA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World War II </a:t>
            </a:r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[military branch/designation]</a:t>
            </a:r>
          </a:p>
        </p:txBody>
      </p:sp>
      <p:sp>
        <p:nvSpPr>
          <p:cNvPr id="18442" name="Text Box 44">
            <a:extLst>
              <a:ext uri="{FF2B5EF4-FFF2-40B4-BE49-F238E27FC236}">
                <a16:creationId xmlns:a16="http://schemas.microsoft.com/office/drawing/2014/main" id="{07A83C90-5344-9C0B-858C-EF9F4B175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Rectangle 9">
            <a:extLst>
              <a:ext uri="{FF2B5EF4-FFF2-40B4-BE49-F238E27FC236}">
                <a16:creationId xmlns:a16="http://schemas.microsoft.com/office/drawing/2014/main" id="{3D5902B6-5952-0FA9-1430-BF535369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18444" name="TextBox 3">
            <a:extLst>
              <a:ext uri="{FF2B5EF4-FFF2-40B4-BE49-F238E27FC236}">
                <a16:creationId xmlns:a16="http://schemas.microsoft.com/office/drawing/2014/main" id="{12ACCBE5-42BD-85FE-B3DA-28AF5AD5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683969-1CA4-CE12-0CE5-D62347E390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69C51E-A4AE-BF65-ACF2-A1151E7093E7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45D05A4-90F8-E688-1175-F0B89E0CDC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2C42D84-6727-DEBF-AC1F-550442F674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133600"/>
            <a:ext cx="8534400" cy="508000"/>
          </a:xfrm>
        </p:spPr>
        <p:txBody>
          <a:bodyPr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20485" name="Rectangle 37">
            <a:extLst>
              <a:ext uri="{FF2B5EF4-FFF2-40B4-BE49-F238E27FC236}">
                <a16:creationId xmlns:a16="http://schemas.microsoft.com/office/drawing/2014/main" id="{1B0A0152-9238-DE7E-D0B5-9A63312E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20486" name="Text Box 44">
            <a:extLst>
              <a:ext uri="{FF2B5EF4-FFF2-40B4-BE49-F238E27FC236}">
                <a16:creationId xmlns:a16="http://schemas.microsoft.com/office/drawing/2014/main" id="{06E4C15A-958E-2049-0E58-DE4577EE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Rectangle 45">
            <a:extLst>
              <a:ext uri="{FF2B5EF4-FFF2-40B4-BE49-F238E27FC236}">
                <a16:creationId xmlns:a16="http://schemas.microsoft.com/office/drawing/2014/main" id="{8A6AB71B-39C2-71F0-D66A-593BDF7A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8" name="Rectangle 48">
            <a:extLst>
              <a:ext uri="{FF2B5EF4-FFF2-40B4-BE49-F238E27FC236}">
                <a16:creationId xmlns:a16="http://schemas.microsoft.com/office/drawing/2014/main" id="{D39269A4-A70A-F859-F18A-8C840903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20489" name="Rectangle 51">
            <a:extLst>
              <a:ext uri="{FF2B5EF4-FFF2-40B4-BE49-F238E27FC236}">
                <a16:creationId xmlns:a16="http://schemas.microsoft.com/office/drawing/2014/main" id="{7BEB0BF8-D6A2-B7D9-BF22-B1DBE863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[Insert military branch/designation]</a:t>
            </a:r>
          </a:p>
        </p:txBody>
      </p:sp>
      <p:sp>
        <p:nvSpPr>
          <p:cNvPr id="20490" name="Rectangle 9">
            <a:extLst>
              <a:ext uri="{FF2B5EF4-FFF2-40B4-BE49-F238E27FC236}">
                <a16:creationId xmlns:a16="http://schemas.microsoft.com/office/drawing/2014/main" id="{847D792C-414D-E12D-BD0A-BBC81AA92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20491" name="TextBox 2">
            <a:extLst>
              <a:ext uri="{FF2B5EF4-FFF2-40B4-BE49-F238E27FC236}">
                <a16:creationId xmlns:a16="http://schemas.microsoft.com/office/drawing/2014/main" id="{D6F3AB8C-9316-C1A0-AF3F-FE2838C5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76E1D8-5A5E-0E0A-A0EB-0186B59B26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F12B0-9E85-3CBD-A3C7-32960DC58D73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7EE9C029-A618-583B-1544-6E9B399B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5825E385-145B-6762-C36C-F2B98CC4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AB657FD6-03A7-F0CF-FD90-565212E1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4" name="TextBox 2">
            <a:extLst>
              <a:ext uri="{FF2B5EF4-FFF2-40B4-BE49-F238E27FC236}">
                <a16:creationId xmlns:a16="http://schemas.microsoft.com/office/drawing/2014/main" id="{6090CB7A-6CA7-3661-9DEA-D9314651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534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recognize your efforts and support of your spouse. </a:t>
            </a:r>
          </a:p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and your family for your military service to [Insert Nation] and defending your nation’s freedoms and liberties.</a:t>
            </a:r>
          </a:p>
          <a:p>
            <a:pPr eaLnBrk="1" hangingPunct="1"/>
            <a:endParaRPr lang="en-US" altLang="en-US"/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BBE3C3E2-96EC-8BE6-8578-7C537028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Spouse’s Name</a:t>
            </a:r>
          </a:p>
        </p:txBody>
      </p:sp>
      <p:sp>
        <p:nvSpPr>
          <p:cNvPr id="22536" name="Rectangle 48">
            <a:extLst>
              <a:ext uri="{FF2B5EF4-FFF2-40B4-BE49-F238E27FC236}">
                <a16:creationId xmlns:a16="http://schemas.microsoft.com/office/drawing/2014/main" id="{E7941D00-51A2-F5D7-E57B-F332CA96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79B0CBB0-7DDD-79C6-3DD7-0B6D2488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22538" name="Rectangle 2">
            <a:extLst>
              <a:ext uri="{FF2B5EF4-FFF2-40B4-BE49-F238E27FC236}">
                <a16:creationId xmlns:a16="http://schemas.microsoft.com/office/drawing/2014/main" id="{F363D680-9C6D-E9C5-F5FA-3DF3D98F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Veteran Families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9" name="TextBox 3">
            <a:extLst>
              <a:ext uri="{FF2B5EF4-FFF2-40B4-BE49-F238E27FC236}">
                <a16:creationId xmlns:a16="http://schemas.microsoft.com/office/drawing/2014/main" id="{0179E342-9776-ED97-FE74-00F3BB55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92D91C-DE81-09ED-9B28-D8A0F6B9F5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A7029E-A808-CA16-9773-292096D037DC}"/>
              </a:ext>
            </a:extLst>
          </p:cNvPr>
          <p:cNvSpPr/>
          <p:nvPr/>
        </p:nvSpPr>
        <p:spPr>
          <a:xfrm>
            <a:off x="296863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1A26009B-4BB0-F5E8-43CA-33083266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24288A6D-493D-F9F2-D62D-0BF23432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1" name="Rectangle 10">
            <a:extLst>
              <a:ext uri="{FF2B5EF4-FFF2-40B4-BE49-F238E27FC236}">
                <a16:creationId xmlns:a16="http://schemas.microsoft.com/office/drawing/2014/main" id="{75AA2DAE-A3DB-EB95-D19B-015E3935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C7FED992-BB6B-1270-C01B-EB3F32DA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534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recognize your efforts and support of your parent. </a:t>
            </a:r>
          </a:p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and your family for your military service to [Insert Nation] and protecting your nation’s freedoms and liberties.</a:t>
            </a:r>
          </a:p>
          <a:p>
            <a:pPr eaLnBrk="1" hangingPunct="1"/>
            <a:endParaRPr lang="en-US" altLang="en-US"/>
          </a:p>
        </p:txBody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AB77658A-24F9-9073-BC7B-FC1B7210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Child’s Name</a:t>
            </a:r>
          </a:p>
        </p:txBody>
      </p:sp>
      <p:sp>
        <p:nvSpPr>
          <p:cNvPr id="24584" name="Rectangle 48">
            <a:extLst>
              <a:ext uri="{FF2B5EF4-FFF2-40B4-BE49-F238E27FC236}">
                <a16:creationId xmlns:a16="http://schemas.microsoft.com/office/drawing/2014/main" id="{897039A1-56C5-3727-8DEF-CB3E035E9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2492C780-61CF-CC18-9383-5C42012C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24586" name="Rectangle 2">
            <a:extLst>
              <a:ext uri="{FF2B5EF4-FFF2-40B4-BE49-F238E27FC236}">
                <a16:creationId xmlns:a16="http://schemas.microsoft.com/office/drawing/2014/main" id="{59334909-4A8F-EECC-EE18-B796CB7A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Veteran Families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TextBox 6">
            <a:extLst>
              <a:ext uri="{FF2B5EF4-FFF2-40B4-BE49-F238E27FC236}">
                <a16:creationId xmlns:a16="http://schemas.microsoft.com/office/drawing/2014/main" id="{F6A6EA7E-3C16-A7CE-5ABC-D985EC34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5C8967-503C-4362-2C84-DAD50BE4C8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8B8B5-E2FB-8274-93CC-1E711D038D50}"/>
              </a:ext>
            </a:extLst>
          </p:cNvPr>
          <p:cNvSpPr/>
          <p:nvPr/>
        </p:nvSpPr>
        <p:spPr>
          <a:xfrm>
            <a:off x="0" y="0"/>
            <a:ext cx="9144000" cy="1027113"/>
          </a:xfrm>
          <a:prstGeom prst="rect">
            <a:avLst/>
          </a:prstGeom>
          <a:solidFill>
            <a:srgbClr val="DAE3F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9" name="Picture 2" descr="A flag of italy with red white and green stripes&#10;&#10;Description automatically generated">
            <a:extLst>
              <a:ext uri="{FF2B5EF4-FFF2-40B4-BE49-F238E27FC236}">
                <a16:creationId xmlns:a16="http://schemas.microsoft.com/office/drawing/2014/main" id="{A0C91B3A-E0EB-8E9C-8C4A-466767B1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708650"/>
            <a:ext cx="1441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>
            <a:extLst>
              <a:ext uri="{FF2B5EF4-FFF2-40B4-BE49-F238E27FC236}">
                <a16:creationId xmlns:a16="http://schemas.microsoft.com/office/drawing/2014/main" id="{3E47AECC-E200-8D62-3015-E1A0EC8B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5907088"/>
            <a:ext cx="255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/>
              <a:t>Italy: </a:t>
            </a:r>
            <a:r>
              <a:rPr lang="en-US" altLang="en-US" sz="1200"/>
              <a:t>Italian Army, Italian Navy, Italian Air Force </a:t>
            </a:r>
            <a:endParaRPr lang="en-US" altLang="en-US"/>
          </a:p>
        </p:txBody>
      </p:sp>
      <p:pic>
        <p:nvPicPr>
          <p:cNvPr id="4101" name="Picture 5" descr="A red and white flag with a leaf&#10;&#10;Description automatically generated">
            <a:extLst>
              <a:ext uri="{FF2B5EF4-FFF2-40B4-BE49-F238E27FC236}">
                <a16:creationId xmlns:a16="http://schemas.microsoft.com/office/drawing/2014/main" id="{DF53EECF-138C-6799-210F-8B3F56E9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00438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 flag with a triangle in red and blue&#10;&#10;Description automatically generated">
            <a:extLst>
              <a:ext uri="{FF2B5EF4-FFF2-40B4-BE49-F238E27FC236}">
                <a16:creationId xmlns:a16="http://schemas.microsoft.com/office/drawing/2014/main" id="{33117751-5176-B8D4-5EA4-25853224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713288"/>
            <a:ext cx="13827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A flag of a red yellow and black color&#10;&#10;Description automatically generated">
            <a:extLst>
              <a:ext uri="{FF2B5EF4-FFF2-40B4-BE49-F238E27FC236}">
                <a16:creationId xmlns:a16="http://schemas.microsoft.com/office/drawing/2014/main" id="{570A11F7-1E74-54D4-23ED-74315B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01888"/>
            <a:ext cx="1416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A red white and blue flag&#10;&#10;Description automatically generated">
            <a:extLst>
              <a:ext uri="{FF2B5EF4-FFF2-40B4-BE49-F238E27FC236}">
                <a16:creationId xmlns:a16="http://schemas.microsoft.com/office/drawing/2014/main" id="{B81D5CE4-3F82-32F8-5086-C2566C6B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295400"/>
            <a:ext cx="1416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2D5FBA-E9D2-8379-9E0B-6DE1EA9BF3FA}"/>
              </a:ext>
            </a:extLst>
          </p:cNvPr>
          <p:cNvSpPr txBox="1"/>
          <p:nvPr/>
        </p:nvSpPr>
        <p:spPr>
          <a:xfrm>
            <a:off x="1819446" y="3566825"/>
            <a:ext cx="256032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Canada: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Canadian Army, Royal Canadian Navy, Royal Canadian Air Force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B2867-CC50-39AD-1F87-108F828B22D9}"/>
              </a:ext>
            </a:extLst>
          </p:cNvPr>
          <p:cNvSpPr txBox="1"/>
          <p:nvPr/>
        </p:nvSpPr>
        <p:spPr>
          <a:xfrm>
            <a:off x="1819446" y="4913874"/>
            <a:ext cx="256032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Czech Republic: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Czech Land Forces, Czech Air Force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9CD695-6E54-9908-8F84-4246FEB956D4}"/>
              </a:ext>
            </a:extLst>
          </p:cNvPr>
          <p:cNvSpPr txBox="1"/>
          <p:nvPr/>
        </p:nvSpPr>
        <p:spPr>
          <a:xfrm>
            <a:off x="1819446" y="2640359"/>
            <a:ext cx="256032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Belgium: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Belgian Armed Forces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E7F7AD-1C36-1022-3CAD-890FBFD1A981}"/>
              </a:ext>
            </a:extLst>
          </p:cNvPr>
          <p:cNvSpPr txBox="1"/>
          <p:nvPr/>
        </p:nvSpPr>
        <p:spPr>
          <a:xfrm>
            <a:off x="6356350" y="1496565"/>
            <a:ext cx="255905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France: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French Army, French Navy, French Air Force</a:t>
            </a:r>
            <a:endParaRPr lang="en-US" dirty="0"/>
          </a:p>
        </p:txBody>
      </p:sp>
      <p:pic>
        <p:nvPicPr>
          <p:cNvPr id="4109" name="Picture 39" descr="A flag of ireland with green white and orange stripes&#10;&#10;Description automatically generated">
            <a:extLst>
              <a:ext uri="{FF2B5EF4-FFF2-40B4-BE49-F238E27FC236}">
                <a16:creationId xmlns:a16="http://schemas.microsoft.com/office/drawing/2014/main" id="{82211D08-FF98-82D3-1ECB-F64848D7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397125"/>
            <a:ext cx="1416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07CFA34-10EF-48D8-57D8-5AEEAEBE7287}"/>
              </a:ext>
            </a:extLst>
          </p:cNvPr>
          <p:cNvSpPr txBox="1"/>
          <p:nvPr/>
        </p:nvSpPr>
        <p:spPr>
          <a:xfrm>
            <a:off x="6356350" y="2681497"/>
            <a:ext cx="255905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Ireland: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Irish Army, Irish Naval Service, Irish Air Corps</a:t>
            </a:r>
            <a:endParaRPr lang="en-US" dirty="0"/>
          </a:p>
        </p:txBody>
      </p:sp>
      <p:pic>
        <p:nvPicPr>
          <p:cNvPr id="4111" name="Picture 47" descr="A blue and white flag&#10;&#10;Description automatically generated">
            <a:extLst>
              <a:ext uri="{FF2B5EF4-FFF2-40B4-BE49-F238E27FC236}">
                <a16:creationId xmlns:a16="http://schemas.microsoft.com/office/drawing/2014/main" id="{7561E16C-178F-7B03-2DF5-31EE1B15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606925"/>
            <a:ext cx="1441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C0874E-2C57-A567-5180-9B2C712EA580}"/>
              </a:ext>
            </a:extLst>
          </p:cNvPr>
          <p:cNvSpPr txBox="1"/>
          <p:nvPr/>
        </p:nvSpPr>
        <p:spPr>
          <a:xfrm>
            <a:off x="6337300" y="4906072"/>
            <a:ext cx="25781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Israel: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Israeli Ground Forces, Israeli Navy, Israeli Air Force</a:t>
            </a:r>
            <a:endParaRPr lang="en-US" dirty="0"/>
          </a:p>
        </p:txBody>
      </p:sp>
      <p:sp>
        <p:nvSpPr>
          <p:cNvPr id="4113" name="TextBox 51">
            <a:extLst>
              <a:ext uri="{FF2B5EF4-FFF2-40B4-BE49-F238E27FC236}">
                <a16:creationId xmlns:a16="http://schemas.microsoft.com/office/drawing/2014/main" id="{D2D28FB0-E7F3-EFCE-D3DD-168865C3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60338"/>
            <a:ext cx="691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00"/>
                </a:solidFill>
                <a:latin typeface="Aptos" panose="020B0004020202020204" pitchFamily="34" charset="0"/>
              </a:rPr>
              <a:t>Flag &amp; Terminology Key: Veterans of Foreign Militaries</a:t>
            </a:r>
            <a:endParaRPr lang="en-US" altLang="en-US" sz="2000" b="1"/>
          </a:p>
        </p:txBody>
      </p:sp>
      <p:sp>
        <p:nvSpPr>
          <p:cNvPr id="4114" name="TextBox 4">
            <a:extLst>
              <a:ext uri="{FF2B5EF4-FFF2-40B4-BE49-F238E27FC236}">
                <a16:creationId xmlns:a16="http://schemas.microsoft.com/office/drawing/2014/main" id="{5C6DDC40-9431-B1C9-C542-4F612D05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1430338"/>
            <a:ext cx="25590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Australia: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Australian Army, Royal Australian Navy, Royal Australian Air Force 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115" name="Picture 23" descr="A red and white flag&#10;&#10;Description automatically generated">
            <a:extLst>
              <a:ext uri="{FF2B5EF4-FFF2-40B4-BE49-F238E27FC236}">
                <a16:creationId xmlns:a16="http://schemas.microsoft.com/office/drawing/2014/main" id="{D667C087-CEB5-E2C0-E1E2-508E7BF6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761038"/>
            <a:ext cx="13922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TextBox 26">
            <a:extLst>
              <a:ext uri="{FF2B5EF4-FFF2-40B4-BE49-F238E27FC236}">
                <a16:creationId xmlns:a16="http://schemas.microsoft.com/office/drawing/2014/main" id="{6762023D-3CCB-1ED4-92E8-AED220B0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5907088"/>
            <a:ext cx="25606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Denmark: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Royal Danish Army, Royal Danish Navy, Royal Danish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117" name="Picture 43" descr="A flag with a blue circle in the middle&#10;&#10;Description automatically generated">
            <a:extLst>
              <a:ext uri="{FF2B5EF4-FFF2-40B4-BE49-F238E27FC236}">
                <a16:creationId xmlns:a16="http://schemas.microsoft.com/office/drawing/2014/main" id="{5FB3DE01-D5CA-F372-54B2-D7B63ADA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498850"/>
            <a:ext cx="1416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TextBox 46">
            <a:extLst>
              <a:ext uri="{FF2B5EF4-FFF2-40B4-BE49-F238E27FC236}">
                <a16:creationId xmlns:a16="http://schemas.microsoft.com/office/drawing/2014/main" id="{CD40B5FB-5C80-4A39-A1F6-2FD28A0B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3768725"/>
            <a:ext cx="2555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India: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Indian Army, Indian Navy, Indian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119" name="Picture 2" descr="A flag with stars in the middle&#10;&#10;Description automatically generated">
            <a:extLst>
              <a:ext uri="{FF2B5EF4-FFF2-40B4-BE49-F238E27FC236}">
                <a16:creationId xmlns:a16="http://schemas.microsoft.com/office/drawing/2014/main" id="{7D0408C6-34FA-2713-0F78-E7838B48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303338"/>
            <a:ext cx="1404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TextBox 1">
            <a:extLst>
              <a:ext uri="{FF2B5EF4-FFF2-40B4-BE49-F238E27FC236}">
                <a16:creationId xmlns:a16="http://schemas.microsoft.com/office/drawing/2014/main" id="{AEE83071-7B71-F89E-A99D-5DC74437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457200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 dirty="0"/>
              <a:t>A -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38F5A-8515-8DA3-B574-D33382A3F755}"/>
              </a:ext>
            </a:extLst>
          </p:cNvPr>
          <p:cNvSpPr txBox="1"/>
          <p:nvPr/>
        </p:nvSpPr>
        <p:spPr>
          <a:xfrm>
            <a:off x="0" y="875738"/>
            <a:ext cx="9144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Copy the flag of the nation’s military the Veteran served in and paste it into the chosen certificate.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BFC38-ADD9-93FC-FDC8-4E32EADF5349}"/>
              </a:ext>
            </a:extLst>
          </p:cNvPr>
          <p:cNvSpPr/>
          <p:nvPr/>
        </p:nvSpPr>
        <p:spPr>
          <a:xfrm>
            <a:off x="0" y="0"/>
            <a:ext cx="9144000" cy="1027113"/>
          </a:xfrm>
          <a:prstGeom prst="rect">
            <a:avLst/>
          </a:prstGeom>
          <a:solidFill>
            <a:srgbClr val="DAE3F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3" name="Picture 9" descr="A flag with a red green and yellow stripe&#10;&#10;Description automatically generated">
            <a:extLst>
              <a:ext uri="{FF2B5EF4-FFF2-40B4-BE49-F238E27FC236}">
                <a16:creationId xmlns:a16="http://schemas.microsoft.com/office/drawing/2014/main" id="{029DBB9D-DEBB-4093-A9F8-2A323337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51088"/>
            <a:ext cx="137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9" descr="A blue and white flag&#10;&#10;Description automatically generated">
            <a:extLst>
              <a:ext uri="{FF2B5EF4-FFF2-40B4-BE49-F238E27FC236}">
                <a16:creationId xmlns:a16="http://schemas.microsoft.com/office/drawing/2014/main" id="{EC8FD5A2-5E97-6A0F-BFC0-9E165B70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359025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5">
            <a:extLst>
              <a:ext uri="{FF2B5EF4-FFF2-40B4-BE49-F238E27FC236}">
                <a16:creationId xmlns:a16="http://schemas.microsoft.com/office/drawing/2014/main" id="{98878751-0880-3BE6-4E71-2D6F0040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581400"/>
            <a:ext cx="2560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</a:rPr>
              <a:t>Mexico: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</a:rPr>
              <a:t>Mexican Army, Mexican Navy, Mexican Air Force</a:t>
            </a:r>
            <a:endParaRPr lang="en-US" altLang="en-US" sz="1400"/>
          </a:p>
        </p:txBody>
      </p:sp>
      <p:sp>
        <p:nvSpPr>
          <p:cNvPr id="5126" name="TextBox 27">
            <a:extLst>
              <a:ext uri="{FF2B5EF4-FFF2-40B4-BE49-F238E27FC236}">
                <a16:creationId xmlns:a16="http://schemas.microsoft.com/office/drawing/2014/main" id="{B675FBCF-9EC5-B25B-CB8C-8EB2E4C7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471738"/>
            <a:ext cx="2560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</a:rPr>
              <a:t>Lithuania: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</a:rPr>
              <a:t>Lithuanian Land Forces, Lithuanian Naval Force, Lithuanian Air Force</a:t>
            </a:r>
            <a:endParaRPr lang="en-US" altLang="en-US" sz="1400"/>
          </a:p>
        </p:txBody>
      </p:sp>
      <p:sp>
        <p:nvSpPr>
          <p:cNvPr id="5127" name="TextBox 37">
            <a:extLst>
              <a:ext uri="{FF2B5EF4-FFF2-40B4-BE49-F238E27FC236}">
                <a16:creationId xmlns:a16="http://schemas.microsoft.com/office/drawing/2014/main" id="{0F913A95-FBD3-87F4-D7B2-2A99D92B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2547938"/>
            <a:ext cx="2560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</a:rPr>
              <a:t>Scotland: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</a:rPr>
              <a:t>British Army, Royal Navy, Royal Air Force</a:t>
            </a:r>
            <a:endParaRPr lang="en-US" altLang="en-US" sz="1400"/>
          </a:p>
        </p:txBody>
      </p:sp>
      <p:pic>
        <p:nvPicPr>
          <p:cNvPr id="5128" name="Picture 43" descr="A flag of philippines with a red blue and white triangle with a yellow sun and a star&#10;&#10;Description automatically generated">
            <a:extLst>
              <a:ext uri="{FF2B5EF4-FFF2-40B4-BE49-F238E27FC236}">
                <a16:creationId xmlns:a16="http://schemas.microsoft.com/office/drawing/2014/main" id="{6B700AE9-BA4C-C15E-7954-B9EFDCCD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65238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45">
            <a:extLst>
              <a:ext uri="{FF2B5EF4-FFF2-40B4-BE49-F238E27FC236}">
                <a16:creationId xmlns:a16="http://schemas.microsoft.com/office/drawing/2014/main" id="{836AA8CB-FB5D-4644-EB45-3F15BC84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1477963"/>
            <a:ext cx="2560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</a:rPr>
              <a:t>Philippines: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</a:rPr>
              <a:t>Philippine Army, Philippine Navy, Philippine Air Force </a:t>
            </a:r>
            <a:endParaRPr lang="en-US" altLang="en-US" sz="1400"/>
          </a:p>
        </p:txBody>
      </p:sp>
      <p:pic>
        <p:nvPicPr>
          <p:cNvPr id="5130" name="Picture 6" descr="A flag with a red and yellow stripe&#10;&#10;Description automatically generated">
            <a:extLst>
              <a:ext uri="{FF2B5EF4-FFF2-40B4-BE49-F238E27FC236}">
                <a16:creationId xmlns:a16="http://schemas.microsoft.com/office/drawing/2014/main" id="{5430849C-69E4-5AB4-B06F-2A94E9D5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527550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8">
            <a:extLst>
              <a:ext uri="{FF2B5EF4-FFF2-40B4-BE49-F238E27FC236}">
                <a16:creationId xmlns:a16="http://schemas.microsoft.com/office/drawing/2014/main" id="{5422CAEC-8EC2-4716-7F8F-2252D3C9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754563"/>
            <a:ext cx="2560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Spain: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Spanish Army, Spanish Navy, Spanish Air Force 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32" name="Picture 14" descr="A red and white flag&#10;&#10;Description automatically generated">
            <a:extLst>
              <a:ext uri="{FF2B5EF4-FFF2-40B4-BE49-F238E27FC236}">
                <a16:creationId xmlns:a16="http://schemas.microsoft.com/office/drawing/2014/main" id="{5E3FD0B4-749F-F24A-478A-C51FF090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622925"/>
            <a:ext cx="1371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6">
            <a:extLst>
              <a:ext uri="{FF2B5EF4-FFF2-40B4-BE49-F238E27FC236}">
                <a16:creationId xmlns:a16="http://schemas.microsoft.com/office/drawing/2014/main" id="{1B4FE145-A02F-02EC-8281-D3C56C34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5822950"/>
            <a:ext cx="2560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Poland:</a:t>
            </a:r>
            <a:r>
              <a:rPr lang="en-US" altLang="en-US" sz="14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Polish Land Forces, Polish Navy, Polish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34" name="Picture 18" descr="A red white and blue flag&#10;&#10;Description automatically generated">
            <a:extLst>
              <a:ext uri="{FF2B5EF4-FFF2-40B4-BE49-F238E27FC236}">
                <a16:creationId xmlns:a16="http://schemas.microsoft.com/office/drawing/2014/main" id="{B05D757D-8A4D-F98D-DC99-BB0F9A83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592638"/>
            <a:ext cx="1371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0">
            <a:extLst>
              <a:ext uri="{FF2B5EF4-FFF2-40B4-BE49-F238E27FC236}">
                <a16:creationId xmlns:a16="http://schemas.microsoft.com/office/drawing/2014/main" id="{94B41E8C-4260-3070-B378-FC4BB0F4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587875"/>
            <a:ext cx="25606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Netherlands: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Royal Netherlands Army, Royal Netherlands Navy, Royal Netherlands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36" name="Picture 30" descr="A red circle with white background&#10;&#10;Description automatically generated">
            <a:extLst>
              <a:ext uri="{FF2B5EF4-FFF2-40B4-BE49-F238E27FC236}">
                <a16:creationId xmlns:a16="http://schemas.microsoft.com/office/drawing/2014/main" id="{0501F0A5-7521-F580-F66C-87A70EFA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17613"/>
            <a:ext cx="1371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34">
            <a:extLst>
              <a:ext uri="{FF2B5EF4-FFF2-40B4-BE49-F238E27FC236}">
                <a16:creationId xmlns:a16="http://schemas.microsoft.com/office/drawing/2014/main" id="{932617A7-2972-424A-C192-A661CEB4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419225"/>
            <a:ext cx="25606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Japan: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Ground Self-Defense Force, Maritime Self-Defense Force, Air Self-Defense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38" name="Picture 38" descr="A flag with a red circle and black rectangles&#10;&#10;Description automatically generated">
            <a:extLst>
              <a:ext uri="{FF2B5EF4-FFF2-40B4-BE49-F238E27FC236}">
                <a16:creationId xmlns:a16="http://schemas.microsoft.com/office/drawing/2014/main" id="{39CBEE8E-A9E5-B4FF-946B-D5FE5BE2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52813"/>
            <a:ext cx="1371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Box 40">
            <a:extLst>
              <a:ext uri="{FF2B5EF4-FFF2-40B4-BE49-F238E27FC236}">
                <a16:creationId xmlns:a16="http://schemas.microsoft.com/office/drawing/2014/main" id="{0FC0705D-B46C-4177-6C62-D76C6788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3560763"/>
            <a:ext cx="25606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South Korea: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Republic of Korea Army, Republic of Korea Navy, Republic of Korea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40" name="Picture 48" descr="A blue and yellow flag&#10;&#10;Description automatically generated">
            <a:extLst>
              <a:ext uri="{FF2B5EF4-FFF2-40B4-BE49-F238E27FC236}">
                <a16:creationId xmlns:a16="http://schemas.microsoft.com/office/drawing/2014/main" id="{9F3BA98B-6E66-22F5-3413-440E908F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622925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Box 52">
            <a:extLst>
              <a:ext uri="{FF2B5EF4-FFF2-40B4-BE49-F238E27FC236}">
                <a16:creationId xmlns:a16="http://schemas.microsoft.com/office/drawing/2014/main" id="{D0355D91-130F-3A84-5878-CA31609C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5729288"/>
            <a:ext cx="25606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Ukraine: </a:t>
            </a:r>
            <a: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Ukrainian Ground Forces, Ukrainian Navy, Ukrainian Air Force</a:t>
            </a:r>
            <a:endParaRPr lang="en-US" altLang="en-US" sz="1400"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142" name="TextBox 1">
            <a:extLst>
              <a:ext uri="{FF2B5EF4-FFF2-40B4-BE49-F238E27FC236}">
                <a16:creationId xmlns:a16="http://schemas.microsoft.com/office/drawing/2014/main" id="{388CB0EB-4076-80C0-145E-7FAB7D9E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469900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 dirty="0"/>
              <a:t>J - Z</a:t>
            </a:r>
          </a:p>
        </p:txBody>
      </p:sp>
      <p:pic>
        <p:nvPicPr>
          <p:cNvPr id="5143" name="Picture 29" descr="Flag of Mexico | Colors, Symbolism, and History | Britannica">
            <a:extLst>
              <a:ext uri="{FF2B5EF4-FFF2-40B4-BE49-F238E27FC236}">
                <a16:creationId xmlns:a16="http://schemas.microsoft.com/office/drawing/2014/main" id="{377C89A2-6739-9D7E-DADB-8F35C47D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536950"/>
            <a:ext cx="1371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TextBox 3">
            <a:extLst>
              <a:ext uri="{FF2B5EF4-FFF2-40B4-BE49-F238E27FC236}">
                <a16:creationId xmlns:a16="http://schemas.microsoft.com/office/drawing/2014/main" id="{812ED88F-34A3-D546-CBA0-DC83E149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46050"/>
            <a:ext cx="691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00"/>
                </a:solidFill>
                <a:latin typeface="Aptos" panose="020B0004020202020204" pitchFamily="34" charset="0"/>
              </a:rPr>
              <a:t>Flag &amp; Terminology Key: Veterans of Foreign Militaries</a:t>
            </a:r>
            <a:endParaRPr lang="en-US" altLang="en-US" sz="2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D933C-5AD6-0EB9-3785-2F4085E4ACB3}"/>
              </a:ext>
            </a:extLst>
          </p:cNvPr>
          <p:cNvSpPr txBox="1"/>
          <p:nvPr/>
        </p:nvSpPr>
        <p:spPr>
          <a:xfrm>
            <a:off x="0" y="875738"/>
            <a:ext cx="9144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Copy the flag of the nation’s military the Veteran served in and paste it into the chosen certificate.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AEEA62-E298-F5B0-658C-F01C764E98A9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494CF4-1EF3-4E34-57D0-6F7491660B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487F96D-AC78-DE63-670B-9E5C0F96CA6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133600"/>
            <a:ext cx="8534400" cy="508000"/>
          </a:xfrm>
        </p:spPr>
        <p:txBody>
          <a:bodyPr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6149" name="Rectangle 37">
            <a:extLst>
              <a:ext uri="{FF2B5EF4-FFF2-40B4-BE49-F238E27FC236}">
                <a16:creationId xmlns:a16="http://schemas.microsoft.com/office/drawing/2014/main" id="{38DC1A10-5288-C49A-BD8F-141E2740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6150" name="Text Box 44">
            <a:extLst>
              <a:ext uri="{FF2B5EF4-FFF2-40B4-BE49-F238E27FC236}">
                <a16:creationId xmlns:a16="http://schemas.microsoft.com/office/drawing/2014/main" id="{72FD13AC-851B-0722-DADD-8951FB76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Rectangle 45">
            <a:extLst>
              <a:ext uri="{FF2B5EF4-FFF2-40B4-BE49-F238E27FC236}">
                <a16:creationId xmlns:a16="http://schemas.microsoft.com/office/drawing/2014/main" id="{C167EAD6-5876-F764-5E02-24EA2969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52" name="Rectangle 48">
            <a:extLst>
              <a:ext uri="{FF2B5EF4-FFF2-40B4-BE49-F238E27FC236}">
                <a16:creationId xmlns:a16="http://schemas.microsoft.com/office/drawing/2014/main" id="{B7DADBD7-5588-726B-8549-A26952B7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</a:t>
            </a:r>
            <a:r>
              <a:rPr lang="en-US" altLang="en-US" sz="25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Name</a:t>
            </a: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0B522124-2446-0D93-07D3-242470B4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Coast Guard</a:t>
            </a:r>
          </a:p>
        </p:txBody>
      </p:sp>
      <p:sp>
        <p:nvSpPr>
          <p:cNvPr id="6154" name="Rectangle 9">
            <a:extLst>
              <a:ext uri="{FF2B5EF4-FFF2-40B4-BE49-F238E27FC236}">
                <a16:creationId xmlns:a16="http://schemas.microsoft.com/office/drawing/2014/main" id="{A2980EDE-0AAC-6D4E-E176-33F331E6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6155" name="TextBox 3">
            <a:extLst>
              <a:ext uri="{FF2B5EF4-FFF2-40B4-BE49-F238E27FC236}">
                <a16:creationId xmlns:a16="http://schemas.microsoft.com/office/drawing/2014/main" id="{A1FEA056-3A02-11CC-4DFB-D6DC37775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C7243F-C77C-6CE7-B9F1-AD2B1A2B01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E3710-8176-C435-2540-FC32543FE58D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7F900EF0-092B-6DD8-A88D-01AC65C3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54D4736B-520A-31A2-1A45-5F2012CE9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197" name="Rectangle 9">
            <a:extLst>
              <a:ext uri="{FF2B5EF4-FFF2-40B4-BE49-F238E27FC236}">
                <a16:creationId xmlns:a16="http://schemas.microsoft.com/office/drawing/2014/main" id="{690E2287-08FC-EBF8-6459-79749529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FEB73815-2528-C299-9C68-E0B5C9025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199" name="Rectangle 2">
            <a:extLst>
              <a:ext uri="{FF2B5EF4-FFF2-40B4-BE49-F238E27FC236}">
                <a16:creationId xmlns:a16="http://schemas.microsoft.com/office/drawing/2014/main" id="{DFA9FEFF-C003-3BE0-5CC7-2F23DD14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Rectangle 3">
            <a:extLst>
              <a:ext uri="{FF2B5EF4-FFF2-40B4-BE49-F238E27FC236}">
                <a16:creationId xmlns:a16="http://schemas.microsoft.com/office/drawing/2014/main" id="{8AF8EDB5-AC4F-EFD6-362F-F5A925ADA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8201" name="Rectangle 48">
            <a:extLst>
              <a:ext uri="{FF2B5EF4-FFF2-40B4-BE49-F238E27FC236}">
                <a16:creationId xmlns:a16="http://schemas.microsoft.com/office/drawing/2014/main" id="{CC993919-86EB-2BF3-4FDF-2A041BBE5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8202" name="Rectangle 51">
            <a:extLst>
              <a:ext uri="{FF2B5EF4-FFF2-40B4-BE49-F238E27FC236}">
                <a16:creationId xmlns:a16="http://schemas.microsoft.com/office/drawing/2014/main" id="{239D26FC-B2AC-091D-7E59-7C8F5A28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Air Force</a:t>
            </a:r>
          </a:p>
        </p:txBody>
      </p:sp>
      <p:sp>
        <p:nvSpPr>
          <p:cNvPr id="8203" name="Text Box 44">
            <a:extLst>
              <a:ext uri="{FF2B5EF4-FFF2-40B4-BE49-F238E27FC236}">
                <a16:creationId xmlns:a16="http://schemas.microsoft.com/office/drawing/2014/main" id="{A724461E-1118-4976-8235-C771661D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TextBox 3">
            <a:extLst>
              <a:ext uri="{FF2B5EF4-FFF2-40B4-BE49-F238E27FC236}">
                <a16:creationId xmlns:a16="http://schemas.microsoft.com/office/drawing/2014/main" id="{7CA33CED-B964-C10C-5FC0-DE20E416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59B3FC-BA43-481C-469B-8612826AC8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D4C7C1-F14C-17DA-D2AE-82B2EED2C366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317E884-B1F3-DE4C-66D7-EB5F6846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E9A665F4-A073-ED53-BB4F-A23E8A8A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5" name="Rectangle 10">
            <a:extLst>
              <a:ext uri="{FF2B5EF4-FFF2-40B4-BE49-F238E27FC236}">
                <a16:creationId xmlns:a16="http://schemas.microsoft.com/office/drawing/2014/main" id="{92AA64A7-FAAF-F606-871C-42DB8267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AF3EBD0E-C02F-EAF2-7E03-69EFC08C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2ACD81AC-A766-41CE-DC8D-66E621D4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10248" name="Rectangle 48">
            <a:extLst>
              <a:ext uri="{FF2B5EF4-FFF2-40B4-BE49-F238E27FC236}">
                <a16:creationId xmlns:a16="http://schemas.microsoft.com/office/drawing/2014/main" id="{476A5FF5-0ED1-4371-BC53-C361D9DE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10249" name="Rectangle 51">
            <a:extLst>
              <a:ext uri="{FF2B5EF4-FFF2-40B4-BE49-F238E27FC236}">
                <a16:creationId xmlns:a16="http://schemas.microsoft.com/office/drawing/2014/main" id="{390D2090-B6CB-DB29-4206-160237A1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Army</a:t>
            </a:r>
          </a:p>
        </p:txBody>
      </p:sp>
      <p:sp>
        <p:nvSpPr>
          <p:cNvPr id="10250" name="Text Box 44">
            <a:extLst>
              <a:ext uri="{FF2B5EF4-FFF2-40B4-BE49-F238E27FC236}">
                <a16:creationId xmlns:a16="http://schemas.microsoft.com/office/drawing/2014/main" id="{1DECB69A-CB5A-9A84-EB4D-89EECE476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Rectangle 9">
            <a:extLst>
              <a:ext uri="{FF2B5EF4-FFF2-40B4-BE49-F238E27FC236}">
                <a16:creationId xmlns:a16="http://schemas.microsoft.com/office/drawing/2014/main" id="{110D1FAE-22CA-6262-27F8-7767877B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10252" name="TextBox 3">
            <a:extLst>
              <a:ext uri="{FF2B5EF4-FFF2-40B4-BE49-F238E27FC236}">
                <a16:creationId xmlns:a16="http://schemas.microsoft.com/office/drawing/2014/main" id="{B70132D4-698C-E7B8-2648-BA779814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83116E-1D50-C435-5BB4-A411CBCD1D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C0E4B-410E-733E-EBE7-5A795F05BAE8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1A5A056D-9879-800C-3070-1BF2E0FA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132F2D95-4CFF-FBD4-1752-90DC3521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3" name="Rectangle 10">
            <a:extLst>
              <a:ext uri="{FF2B5EF4-FFF2-40B4-BE49-F238E27FC236}">
                <a16:creationId xmlns:a16="http://schemas.microsoft.com/office/drawing/2014/main" id="{66D54D3E-8D37-88FB-7E47-74AC07B8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40255DB8-D1BE-7A08-7D91-196E87A9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27851CBE-8A08-17F0-131A-0CF123CB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12296" name="Rectangle 48">
            <a:extLst>
              <a:ext uri="{FF2B5EF4-FFF2-40B4-BE49-F238E27FC236}">
                <a16:creationId xmlns:a16="http://schemas.microsoft.com/office/drawing/2014/main" id="{55D5ACEA-0703-98BC-25A6-FCCD0A0B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12297" name="Rectangle 51">
            <a:extLst>
              <a:ext uri="{FF2B5EF4-FFF2-40B4-BE49-F238E27FC236}">
                <a16:creationId xmlns:a16="http://schemas.microsoft.com/office/drawing/2014/main" id="{C082EAEA-051B-D557-2239-980B3741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Navy</a:t>
            </a:r>
          </a:p>
        </p:txBody>
      </p:sp>
      <p:sp>
        <p:nvSpPr>
          <p:cNvPr id="12298" name="Text Box 44">
            <a:extLst>
              <a:ext uri="{FF2B5EF4-FFF2-40B4-BE49-F238E27FC236}">
                <a16:creationId xmlns:a16="http://schemas.microsoft.com/office/drawing/2014/main" id="{8C3079B3-8FC7-5225-6C8E-F70BD30C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Rectangle 9">
            <a:extLst>
              <a:ext uri="{FF2B5EF4-FFF2-40B4-BE49-F238E27FC236}">
                <a16:creationId xmlns:a16="http://schemas.microsoft.com/office/drawing/2014/main" id="{80223747-688F-EF53-EC25-6D57AAE8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12300" name="TextBox 3">
            <a:extLst>
              <a:ext uri="{FF2B5EF4-FFF2-40B4-BE49-F238E27FC236}">
                <a16:creationId xmlns:a16="http://schemas.microsoft.com/office/drawing/2014/main" id="{FF4F0745-D684-205B-06E2-49546866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F7668B-AC3D-BC10-1FC8-258DF2B0AD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4370D0-2213-0DA5-93F8-8872340D5B0F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AF5A63BE-23B2-B333-C109-5C14B975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FA80CC54-19A8-E35C-9BCD-C7E348AA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FAB0B4B3-0A34-015B-528E-EC95CF695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73439FEF-5E0B-9124-E809-415CB51E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E0ECE7A9-0B71-816B-986A-231C3115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14344" name="Rectangle 48">
            <a:extLst>
              <a:ext uri="{FF2B5EF4-FFF2-40B4-BE49-F238E27FC236}">
                <a16:creationId xmlns:a16="http://schemas.microsoft.com/office/drawing/2014/main" id="{26402E4D-5E06-1FFC-8F97-3FA96CC4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14345" name="Rectangle 51">
            <a:extLst>
              <a:ext uri="{FF2B5EF4-FFF2-40B4-BE49-F238E27FC236}">
                <a16:creationId xmlns:a16="http://schemas.microsoft.com/office/drawing/2014/main" id="{A1CC378E-B713-8261-9648-4E923C168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Marine Corps</a:t>
            </a:r>
          </a:p>
        </p:txBody>
      </p:sp>
      <p:sp>
        <p:nvSpPr>
          <p:cNvPr id="14346" name="Text Box 44">
            <a:extLst>
              <a:ext uri="{FF2B5EF4-FFF2-40B4-BE49-F238E27FC236}">
                <a16:creationId xmlns:a16="http://schemas.microsoft.com/office/drawing/2014/main" id="{5EF0219F-9FCB-8B20-08DE-5583D8EB8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Rectangle 9">
            <a:extLst>
              <a:ext uri="{FF2B5EF4-FFF2-40B4-BE49-F238E27FC236}">
                <a16:creationId xmlns:a16="http://schemas.microsoft.com/office/drawing/2014/main" id="{3BC7B1A4-EB6A-5DEE-D735-7B4248BE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14348" name="TextBox 3">
            <a:extLst>
              <a:ext uri="{FF2B5EF4-FFF2-40B4-BE49-F238E27FC236}">
                <a16:creationId xmlns:a16="http://schemas.microsoft.com/office/drawing/2014/main" id="{E14816EF-7C6C-9DE0-2C34-047EEDE0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C2F72B-0A8A-CEC3-1313-E162107671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F2B5B4-917C-93C7-2A23-290EC0EACC77}"/>
              </a:ext>
            </a:extLst>
          </p:cNvPr>
          <p:cNvSpPr/>
          <p:nvPr/>
        </p:nvSpPr>
        <p:spPr>
          <a:xfrm>
            <a:off x="312738" y="323850"/>
            <a:ext cx="4868862" cy="4800600"/>
          </a:xfrm>
          <a:prstGeom prst="rect">
            <a:avLst/>
          </a:prstGeom>
          <a:solidFill>
            <a:srgbClr val="F3F4F9"/>
          </a:solidFill>
          <a:ln>
            <a:solidFill>
              <a:srgbClr val="F3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3F4F9"/>
              </a:solidFill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1B1CDB3C-9D91-A6C4-9AC5-F8CE0A5A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71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kumimoji="1" lang="en-US" altLang="en-US">
              <a:latin typeface="Monotype Corsiva" panose="03010101010201010101" pitchFamily="66" charset="0"/>
            </a:endParaRP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709AF69-DF60-35AF-58AA-3B4ABA31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235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2A13CD27-88A5-C1CD-56EC-F69294AA7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01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DBE0C4E9-95C3-2A5C-D12D-030A787B7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We Appreciate All Veterans</a:t>
            </a:r>
            <a:endParaRPr lang="en-US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C3AFD85C-8345-766F-BF5A-DFD20CCE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Veteran’s Name</a:t>
            </a:r>
          </a:p>
        </p:txBody>
      </p:sp>
      <p:sp>
        <p:nvSpPr>
          <p:cNvPr id="16392" name="Rectangle 48">
            <a:extLst>
              <a:ext uri="{FF2B5EF4-FFF2-40B4-BE49-F238E27FC236}">
                <a16:creationId xmlns:a16="http://schemas.microsoft.com/office/drawing/2014/main" id="{ACA7C519-0734-B77E-F890-1BCDCA5C9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Organization Name</a:t>
            </a:r>
          </a:p>
        </p:txBody>
      </p:sp>
      <p:sp>
        <p:nvSpPr>
          <p:cNvPr id="16393" name="Rectangle 51">
            <a:extLst>
              <a:ext uri="{FF2B5EF4-FFF2-40B4-BE49-F238E27FC236}">
                <a16:creationId xmlns:a16="http://schemas.microsoft.com/office/drawing/2014/main" id="{39B6CFAD-5141-E667-993A-924D9356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534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C00000"/>
                </a:solidFill>
                <a:latin typeface="Trebuchet MS" panose="020B0603020202020204" pitchFamily="34" charset="0"/>
              </a:rPr>
              <a:t>[Insert Nation’s military name] </a:t>
            </a:r>
            <a:r>
              <a:rPr lang="en-US" altLang="en-US" sz="2500">
                <a:solidFill>
                  <a:srgbClr val="2F84AE"/>
                </a:solidFill>
                <a:latin typeface="Trebuchet MS" panose="020B0603020202020204" pitchFamily="34" charset="0"/>
              </a:rPr>
              <a:t>National Guard</a:t>
            </a:r>
          </a:p>
        </p:txBody>
      </p:sp>
      <p:sp>
        <p:nvSpPr>
          <p:cNvPr id="16394" name="Text Box 44">
            <a:extLst>
              <a:ext uri="{FF2B5EF4-FFF2-40B4-BE49-F238E27FC236}">
                <a16:creationId xmlns:a16="http://schemas.microsoft.com/office/drawing/2014/main" id="{4CFE6FF7-508F-D130-22B9-CC929F0E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53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pay special tribute to you for your military service to [insert nation] and for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5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your nation’s freedoms and liberties.</a:t>
            </a:r>
            <a:endParaRPr lang="en-US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5" name="Rectangle 9">
            <a:extLst>
              <a:ext uri="{FF2B5EF4-FFF2-40B4-BE49-F238E27FC236}">
                <a16:creationId xmlns:a16="http://schemas.microsoft.com/office/drawing/2014/main" id="{853130BC-8902-35CA-4E02-28AD7C35A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29225"/>
            <a:ext cx="117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 eaLnBrk="1" hangingPunct="1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r>
              <a:rPr lang="en-US" altLang="en-US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6396" name="TextBox 3">
            <a:extLst>
              <a:ext uri="{FF2B5EF4-FFF2-40B4-BE49-F238E27FC236}">
                <a16:creationId xmlns:a16="http://schemas.microsoft.com/office/drawing/2014/main" id="{2140ABB0-C989-9E96-4493-78D4B01A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477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NATION FLAG HERE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054A00-2D1C-8C13-7793-3D0AB42321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479">
            <a:off x="7544625" y="446913"/>
            <a:ext cx="1128649" cy="1128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C801E2F0CBC4E8518E769EBB29C34" ma:contentTypeVersion="18" ma:contentTypeDescription="Create a new document." ma:contentTypeScope="" ma:versionID="213e8f3c832ec93788a0428bcf52c703">
  <xsd:schema xmlns:xsd="http://www.w3.org/2001/XMLSchema" xmlns:xs="http://www.w3.org/2001/XMLSchema" xmlns:p="http://schemas.microsoft.com/office/2006/metadata/properties" xmlns:ns2="769e4be3-865e-402b-9936-3344b59cfdf9" xmlns:ns3="bac72594-2e55-4534-8a6c-47b9bf6bc2b6" targetNamespace="http://schemas.microsoft.com/office/2006/metadata/properties" ma:root="true" ma:fieldsID="af3383cd91d0cf7b0d959c2263d245bc" ns2:_="" ns3:_="">
    <xsd:import namespace="769e4be3-865e-402b-9936-3344b59cfdf9"/>
    <xsd:import namespace="bac72594-2e55-4534-8a6c-47b9bf6bc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e4be3-865e-402b-9936-3344b59cf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a039a30-c42d-4b1c-9143-586e3676f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72594-2e55-4534-8a6c-47b9bf6bc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3c77dca-1b00-4fcc-b350-a2c1b1b6869d}" ma:internalName="TaxCatchAll" ma:showField="CatchAllData" ma:web="bac72594-2e55-4534-8a6c-47b9bf6bc2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9e4be3-865e-402b-9936-3344b59cfdf9">
      <Terms xmlns="http://schemas.microsoft.com/office/infopath/2007/PartnerControls"/>
    </lcf76f155ced4ddcb4097134ff3c332f>
    <TaxCatchAll xmlns="bac72594-2e55-4534-8a6c-47b9bf6bc2b6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CBDDB-73FE-469C-97CA-9B72ADE2D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e4be3-865e-402b-9936-3344b59cfdf9"/>
    <ds:schemaRef ds:uri="bac72594-2e55-4534-8a6c-47b9bf6bc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84A5C-D90C-4493-AC05-C89133BD7374}">
  <ds:schemaRefs>
    <ds:schemaRef ds:uri="http://schemas.microsoft.com/office/2006/metadata/properties"/>
    <ds:schemaRef ds:uri="http://schemas.microsoft.com/office/infopath/2007/PartnerControls"/>
    <ds:schemaRef ds:uri="769e4be3-865e-402b-9936-3344b59cfdf9"/>
    <ds:schemaRef ds:uri="bac72594-2e55-4534-8a6c-47b9bf6bc2b6"/>
  </ds:schemaRefs>
</ds:datastoreItem>
</file>

<file path=customXml/itemProps3.xml><?xml version="1.0" encoding="utf-8"?>
<ds:datastoreItem xmlns:ds="http://schemas.openxmlformats.org/officeDocument/2006/customXml" ds:itemID="{1838955B-E9B3-4E5E-A675-CB96790588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916</Words>
  <Application>Microsoft Office PowerPoint</Application>
  <PresentationFormat>On-screen Show (4:3)</PresentationFormat>
  <Paragraphs>143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Monotype Corsiva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We Appreciate All Veterans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Appreciate All Veterans</vt:lpstr>
      <vt:lpstr>PowerPoint Presentation</vt:lpstr>
      <vt:lpstr>PowerPoint Presentation</vt:lpstr>
    </vt:vector>
  </TitlesOfParts>
  <Company>Ethos Consulting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Name Certificate of Appreciation</dc:title>
  <dc:creator>Diane Jones</dc:creator>
  <cp:lastModifiedBy>Torie Ring</cp:lastModifiedBy>
  <cp:revision>92</cp:revision>
  <cp:lastPrinted>2018-10-23T14:54:49Z</cp:lastPrinted>
  <dcterms:created xsi:type="dcterms:W3CDTF">2006-10-25T15:57:39Z</dcterms:created>
  <dcterms:modified xsi:type="dcterms:W3CDTF">2024-09-04T16:19:54Z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TC062561301033</vt:lpwstr>
  </property>
  <property fmtid="{D5CDD505-2E9C-101B-9397-08002B2CF9AE}" pid="3" name="ContentTypeId">
    <vt:lpwstr>0x010100852F2EA2140B0E499648033584F41D5E</vt:lpwstr>
  </property>
</Properties>
</file>